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75" r:id="rId3"/>
    <p:sldId id="276" r:id="rId4"/>
    <p:sldId id="277" r:id="rId5"/>
    <p:sldId id="278" r:id="rId6"/>
    <p:sldId id="279" r:id="rId7"/>
    <p:sldId id="264" r:id="rId8"/>
    <p:sldId id="257" r:id="rId9"/>
    <p:sldId id="258" r:id="rId10"/>
    <p:sldId id="259" r:id="rId11"/>
    <p:sldId id="260" r:id="rId12"/>
    <p:sldId id="262" r:id="rId13"/>
    <p:sldId id="263" r:id="rId14"/>
    <p:sldId id="265" r:id="rId15"/>
    <p:sldId id="266" r:id="rId16"/>
    <p:sldId id="267" r:id="rId17"/>
    <p:sldId id="268" r:id="rId18"/>
    <p:sldId id="269" r:id="rId19"/>
    <p:sldId id="2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55" autoAdjust="0"/>
    <p:restoredTop sz="94660"/>
  </p:normalViewPr>
  <p:slideViewPr>
    <p:cSldViewPr snapToGrid="0">
      <p:cViewPr varScale="1">
        <p:scale>
          <a:sx n="110" d="100"/>
          <a:sy n="110" d="100"/>
        </p:scale>
        <p:origin x="8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D110910-347E-4D28-8B92-8EAB5EA45D9A}"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2402739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D110910-347E-4D28-8B92-8EAB5EA45D9A}"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20568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D110910-347E-4D28-8B92-8EAB5EA45D9A}"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421097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D110910-347E-4D28-8B92-8EAB5EA45D9A}"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285564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10910-347E-4D28-8B92-8EAB5EA45D9A}"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256726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D110910-347E-4D28-8B92-8EAB5EA45D9A}" type="datetimeFigureOut">
              <a:rPr lang="en-IN" smtClean="0"/>
              <a:t>22-01-2019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2535707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D110910-347E-4D28-8B92-8EAB5EA45D9A}" type="datetimeFigureOut">
              <a:rPr lang="en-IN" smtClean="0"/>
              <a:t>22-01-2019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84193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D110910-347E-4D28-8B92-8EAB5EA45D9A}" type="datetimeFigureOut">
              <a:rPr lang="en-IN" smtClean="0"/>
              <a:t>22-01-2019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103935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10910-347E-4D28-8B92-8EAB5EA45D9A}" type="datetimeFigureOut">
              <a:rPr lang="en-IN" smtClean="0"/>
              <a:t>22-01-2019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1964762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10910-347E-4D28-8B92-8EAB5EA45D9A}" type="datetimeFigureOut">
              <a:rPr lang="en-IN" smtClean="0"/>
              <a:t>22-01-2019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241880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10910-347E-4D28-8B92-8EAB5EA45D9A}" type="datetimeFigureOut">
              <a:rPr lang="en-IN" smtClean="0"/>
              <a:t>22-01-2019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24BF2B-5821-4EF4-8049-F367DF4508CB}" type="slidenum">
              <a:rPr lang="en-IN" smtClean="0"/>
              <a:t>‹#›</a:t>
            </a:fld>
            <a:endParaRPr lang="en-IN"/>
          </a:p>
        </p:txBody>
      </p:sp>
    </p:spTree>
    <p:extLst>
      <p:ext uri="{BB962C8B-B14F-4D97-AF65-F5344CB8AC3E}">
        <p14:creationId xmlns:p14="http://schemas.microsoft.com/office/powerpoint/2010/main" val="256411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10910-347E-4D28-8B92-8EAB5EA45D9A}" type="datetimeFigureOut">
              <a:rPr lang="en-IN" smtClean="0"/>
              <a:t>22-01-2019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4BF2B-5821-4EF4-8049-F367DF4508CB}" type="slidenum">
              <a:rPr lang="en-IN" smtClean="0"/>
              <a:t>‹#›</a:t>
            </a:fld>
            <a:endParaRPr lang="en-IN"/>
          </a:p>
        </p:txBody>
      </p:sp>
    </p:spTree>
    <p:extLst>
      <p:ext uri="{BB962C8B-B14F-4D97-AF65-F5344CB8AC3E}">
        <p14:creationId xmlns:p14="http://schemas.microsoft.com/office/powerpoint/2010/main" val="3363224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783" y="296091"/>
            <a:ext cx="10515600" cy="6183085"/>
          </a:xfrm>
        </p:spPr>
        <p:txBody>
          <a:bodyPr/>
          <a:lstStyle/>
          <a:p>
            <a:pPr marL="0" indent="0" algn="ctr">
              <a:buNone/>
            </a:pPr>
            <a:endParaRPr lang="en-IN" sz="6600" dirty="0" smtClean="0"/>
          </a:p>
          <a:p>
            <a:pPr marL="0" indent="0" algn="ctr">
              <a:buNone/>
            </a:pPr>
            <a:r>
              <a:rPr lang="en-IN" sz="6600" dirty="0" smtClean="0"/>
              <a:t>Election Expenditure Monitoring</a:t>
            </a:r>
          </a:p>
          <a:p>
            <a:pPr marL="0" indent="0" algn="ctr">
              <a:buNone/>
            </a:pPr>
            <a:r>
              <a:rPr lang="en-IN" sz="5400" dirty="0" smtClean="0">
                <a:solidFill>
                  <a:srgbClr val="7030A0"/>
                </a:solidFill>
              </a:rPr>
              <a:t>Income Tax Matters</a:t>
            </a:r>
          </a:p>
          <a:p>
            <a:pPr marL="0" indent="0" algn="ctr">
              <a:buNone/>
            </a:pPr>
            <a:r>
              <a:rPr lang="en-IN" sz="4400" dirty="0" smtClean="0"/>
              <a:t>Election to the House of People 2019</a:t>
            </a:r>
            <a:endParaRPr lang="en-IN" sz="4400" dirty="0"/>
          </a:p>
        </p:txBody>
      </p:sp>
    </p:spTree>
    <p:extLst>
      <p:ext uri="{BB962C8B-B14F-4D97-AF65-F5344CB8AC3E}">
        <p14:creationId xmlns:p14="http://schemas.microsoft.com/office/powerpoint/2010/main" val="311255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lstStyle/>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r>
              <a:rPr lang="en-US" sz="2800" dirty="0" smtClean="0"/>
              <a:t>If </a:t>
            </a:r>
            <a:r>
              <a:rPr lang="en-US" sz="2800" dirty="0"/>
              <a:t>any information pertaining to election expenses by any candidate or political party  is  gathered  by  the  Investigation  Directorate  either  during  the  election campaign or in course of their independent investigation of any person including the case of the candidates, either before or after the election, it should be reported to the Commission. </a:t>
            </a:r>
          </a:p>
          <a:p>
            <a:pPr marL="342900" indent="-342900" algn="l">
              <a:buFont typeface="Arial" panose="020B0604020202020204" pitchFamily="34" charset="0"/>
              <a:buChar char="•"/>
            </a:pPr>
            <a:r>
              <a:rPr lang="en-US" sz="2800" dirty="0" smtClean="0"/>
              <a:t>Besides </a:t>
            </a:r>
            <a:r>
              <a:rPr lang="en-US" sz="2800" dirty="0"/>
              <a:t>the above, the Investigation Directorate of Income Tax Department shall report to the Commission about the political parties which are taking donations and enjoying tax exemptions in the poll bound states without filing the statutory returns and action taken by the Dept. within 2 weeks of announcement of election. </a:t>
            </a:r>
            <a:endParaRPr lang="en-IN" sz="2800" dirty="0"/>
          </a:p>
        </p:txBody>
      </p:sp>
    </p:spTree>
    <p:extLst>
      <p:ext uri="{BB962C8B-B14F-4D97-AF65-F5344CB8AC3E}">
        <p14:creationId xmlns:p14="http://schemas.microsoft.com/office/powerpoint/2010/main" val="2800565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lstStyle/>
          <a:p>
            <a:pPr algn="l"/>
            <a:r>
              <a:rPr lang="en-US" dirty="0"/>
              <a:t> </a:t>
            </a:r>
            <a:r>
              <a:rPr lang="en-US" dirty="0">
                <a:solidFill>
                  <a:srgbClr val="7030A0"/>
                </a:solidFill>
              </a:rPr>
              <a:t>Deployment of Income Tax officials</a:t>
            </a:r>
            <a:r>
              <a:rPr lang="en-US" dirty="0" smtClean="0">
                <a:solidFill>
                  <a:srgbClr val="7030A0"/>
                </a:solidFill>
              </a:rPr>
              <a:t>:</a:t>
            </a:r>
            <a:endParaRPr lang="en-US" dirty="0">
              <a:solidFill>
                <a:srgbClr val="7030A0"/>
              </a:solidFill>
            </a:endParaRPr>
          </a:p>
          <a:p>
            <a:pPr marL="514350" indent="-514350" algn="l">
              <a:buFont typeface="+mj-lt"/>
              <a:buAutoNum type="romanUcPeriod"/>
            </a:pPr>
            <a:r>
              <a:rPr lang="en-US" dirty="0" smtClean="0"/>
              <a:t>The </a:t>
            </a:r>
            <a:r>
              <a:rPr lang="en-US" dirty="0"/>
              <a:t>team of Income tax officials besides gathering intelligence on their own in the state shall station themselves at such sensitive places, where movement of large sums of un-disclosed cash etc. is suspected and take action as per the Income Tax laws. </a:t>
            </a:r>
            <a:endParaRPr lang="en-US" dirty="0" smtClean="0"/>
          </a:p>
          <a:p>
            <a:pPr marL="514350" indent="-514350" algn="l">
              <a:buFont typeface="+mj-lt"/>
              <a:buAutoNum type="romanUcPeriod"/>
            </a:pPr>
            <a:r>
              <a:rPr lang="en-US" dirty="0" smtClean="0"/>
              <a:t>Income </a:t>
            </a:r>
            <a:r>
              <a:rPr lang="en-US" dirty="0"/>
              <a:t>Tax Department shall open Air Intelligence Unit in all airports of the poll bound States and airports having commercial flights to poll bound States and keep strict vigil over the movement of cash through the aircrafts (including private  aircrafts)  leading  to  or  taking  off  the  poll  bound  states.    If  any  </a:t>
            </a:r>
            <a:r>
              <a:rPr lang="en-US" dirty="0">
                <a:solidFill>
                  <a:srgbClr val="FF0000"/>
                </a:solidFill>
              </a:rPr>
              <a:t>cash exceeding </a:t>
            </a:r>
            <a:r>
              <a:rPr lang="en-US" dirty="0" err="1">
                <a:solidFill>
                  <a:srgbClr val="FF0000"/>
                </a:solidFill>
              </a:rPr>
              <a:t>Rs</a:t>
            </a:r>
            <a:r>
              <a:rPr lang="en-US" dirty="0">
                <a:solidFill>
                  <a:srgbClr val="FF0000"/>
                </a:solidFill>
              </a:rPr>
              <a:t>. 10 lakh</a:t>
            </a:r>
            <a:r>
              <a:rPr lang="en-US" dirty="0"/>
              <a:t> is found in the airport, the Income Tax Department shall take steps to take necessary action under the Income Tax laws.  </a:t>
            </a:r>
            <a:r>
              <a:rPr lang="en-US" dirty="0">
                <a:solidFill>
                  <a:srgbClr val="00B0F0"/>
                </a:solidFill>
              </a:rPr>
              <a:t>If it is not possible to seize the same under Income Tax laws,</a:t>
            </a:r>
            <a:r>
              <a:rPr lang="en-US" dirty="0"/>
              <a:t> then Income Tax Department shall pass on information to the CEO of the state instantly who shall take steps under IPC, if the cash is suspected to be used for bribing of electors. </a:t>
            </a:r>
            <a:endParaRPr lang="en-US" dirty="0" smtClean="0"/>
          </a:p>
          <a:p>
            <a:pPr algn="l"/>
            <a:r>
              <a:rPr lang="en-US" dirty="0"/>
              <a:t> </a:t>
            </a:r>
            <a:r>
              <a:rPr lang="en-US" dirty="0" smtClean="0"/>
              <a:t>    -The </a:t>
            </a:r>
            <a:r>
              <a:rPr lang="en-US" dirty="0"/>
              <a:t>CISF authorities will extend necessary information and cooperation in this regard. </a:t>
            </a:r>
          </a:p>
          <a:p>
            <a:pPr algn="l"/>
            <a:endParaRPr lang="en-IN" dirty="0"/>
          </a:p>
        </p:txBody>
      </p:sp>
    </p:spTree>
    <p:extLst>
      <p:ext uri="{BB962C8B-B14F-4D97-AF65-F5344CB8AC3E}">
        <p14:creationId xmlns:p14="http://schemas.microsoft.com/office/powerpoint/2010/main" val="3091469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lstStyle/>
          <a:p>
            <a:pPr marL="514350" indent="-514350" algn="l">
              <a:buFont typeface="+mj-lt"/>
              <a:buAutoNum type="romanUcPeriod" startAt="3"/>
            </a:pPr>
            <a:r>
              <a:rPr lang="en-US" dirty="0" smtClean="0"/>
              <a:t>If  </a:t>
            </a:r>
            <a:r>
              <a:rPr lang="en-US" dirty="0"/>
              <a:t>information of cash withdrawal </a:t>
            </a:r>
            <a:r>
              <a:rPr lang="en-US" dirty="0">
                <a:solidFill>
                  <a:srgbClr val="FF0000"/>
                </a:solidFill>
              </a:rPr>
              <a:t>in excess of </a:t>
            </a:r>
            <a:r>
              <a:rPr lang="en-US" dirty="0" err="1">
                <a:solidFill>
                  <a:srgbClr val="FF0000"/>
                </a:solidFill>
              </a:rPr>
              <a:t>Rs</a:t>
            </a:r>
            <a:r>
              <a:rPr lang="en-US" dirty="0">
                <a:solidFill>
                  <a:srgbClr val="FF0000"/>
                </a:solidFill>
              </a:rPr>
              <a:t>. 10 Lakh from the bank account </a:t>
            </a:r>
            <a:r>
              <a:rPr lang="en-US" dirty="0"/>
              <a:t>by any person is reported by the Bank to the DEO, the same shall be passed on by the DEO to the Nodal Officer of Income Tax Investigation Directorate / Assistant Director of Income Tax(Inv.) in charge of the district, who </a:t>
            </a:r>
            <a:r>
              <a:rPr lang="en-US" dirty="0">
                <a:solidFill>
                  <a:srgbClr val="FF0000"/>
                </a:solidFill>
              </a:rPr>
              <a:t>shall take immediate action </a:t>
            </a:r>
            <a:r>
              <a:rPr lang="en-US" dirty="0"/>
              <a:t>under the Income Tax laws</a:t>
            </a:r>
            <a:r>
              <a:rPr lang="en-US" dirty="0" smtClean="0"/>
              <a:t>.</a:t>
            </a:r>
          </a:p>
          <a:p>
            <a:pPr algn="l"/>
            <a:r>
              <a:rPr lang="en-US" dirty="0" smtClean="0"/>
              <a:t> </a:t>
            </a:r>
            <a:endParaRPr lang="en-US" dirty="0"/>
          </a:p>
          <a:p>
            <a:pPr algn="l"/>
            <a:r>
              <a:rPr lang="en-US" dirty="0"/>
              <a:t> 3.  The Activity Report shall be forwarded by the Asst./ Dy.  Director of Income Tax (Inv.) as per the revised format (</a:t>
            </a:r>
            <a:r>
              <a:rPr lang="en-US" dirty="0" smtClean="0"/>
              <a:t>Annexure-B15), </a:t>
            </a:r>
            <a:r>
              <a:rPr lang="en-US" dirty="0"/>
              <a:t>to the Nodal Officer at the O/o DGIT (Inv.)/ DIT(Inv.) concerned who will in turn compile the reports and send it to Election Commission every alternate day, with copy to CEO. </a:t>
            </a:r>
            <a:endParaRPr lang="en-US" dirty="0" smtClean="0"/>
          </a:p>
          <a:p>
            <a:pPr algn="l"/>
            <a:r>
              <a:rPr lang="en-US" dirty="0" smtClean="0"/>
              <a:t> </a:t>
            </a:r>
            <a:endParaRPr lang="en-IN" dirty="0"/>
          </a:p>
        </p:txBody>
      </p:sp>
    </p:spTree>
    <p:extLst>
      <p:ext uri="{BB962C8B-B14F-4D97-AF65-F5344CB8AC3E}">
        <p14:creationId xmlns:p14="http://schemas.microsoft.com/office/powerpoint/2010/main" val="2567399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92183"/>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383177" y="1010193"/>
            <a:ext cx="11251474" cy="5599613"/>
          </a:xfrm>
          <a:solidFill>
            <a:schemeClr val="accent4">
              <a:lumMod val="20000"/>
              <a:lumOff val="80000"/>
            </a:schemeClr>
          </a:solidFill>
        </p:spPr>
        <p:txBody>
          <a:bodyPr>
            <a:normAutofit lnSpcReduction="10000"/>
          </a:bodyPr>
          <a:lstStyle/>
          <a:p>
            <a:pPr algn="l"/>
            <a:r>
              <a:rPr lang="en-US" sz="2800" dirty="0" smtClean="0">
                <a:solidFill>
                  <a:schemeClr val="accent6"/>
                </a:solidFill>
              </a:rPr>
              <a:t>Transport of Clean and genuine cash by Bank</a:t>
            </a:r>
            <a:r>
              <a:rPr lang="en-US" sz="2800" dirty="0" smtClean="0"/>
              <a:t>: </a:t>
            </a:r>
            <a:r>
              <a:rPr lang="en-US" sz="1800" dirty="0" smtClean="0">
                <a:solidFill>
                  <a:srgbClr val="0070C0"/>
                </a:solidFill>
              </a:rPr>
              <a:t>[F. No. 60(2)/2008-B.O.II  dated 20.02.2013]</a:t>
            </a:r>
            <a:endParaRPr lang="en-US" dirty="0" smtClean="0">
              <a:solidFill>
                <a:srgbClr val="0070C0"/>
              </a:solidFill>
            </a:endParaRPr>
          </a:p>
          <a:p>
            <a:pPr algn="l"/>
            <a:endParaRPr lang="en-US" dirty="0"/>
          </a:p>
          <a:p>
            <a:pPr marL="342900" indent="-342900" algn="l">
              <a:buFont typeface="Arial" panose="020B0604020202020204" pitchFamily="34" charset="0"/>
              <a:buChar char="•"/>
            </a:pPr>
            <a:r>
              <a:rPr lang="en-US" sz="3000" dirty="0" smtClean="0"/>
              <a:t>The </a:t>
            </a:r>
            <a:r>
              <a:rPr lang="en-US" sz="3000" dirty="0"/>
              <a:t>bank shall ensure that the cash vans of outsourced agencies/companies carrying that bank’s cash </a:t>
            </a:r>
            <a:r>
              <a:rPr lang="en-US" sz="3000" dirty="0">
                <a:solidFill>
                  <a:srgbClr val="FF0000"/>
                </a:solidFill>
              </a:rPr>
              <a:t>shall not</a:t>
            </a:r>
            <a:r>
              <a:rPr lang="en-US" sz="3000" dirty="0"/>
              <a:t>, under any circumstances, </a:t>
            </a:r>
            <a:r>
              <a:rPr lang="en-US" sz="3000" dirty="0">
                <a:solidFill>
                  <a:srgbClr val="FF0000"/>
                </a:solidFill>
              </a:rPr>
              <a:t>carry cash of any third party agencies/individuals except the banks</a:t>
            </a:r>
            <a:r>
              <a:rPr lang="en-US" sz="3000" dirty="0"/>
              <a:t>. Towards this, the outsourced agencies/companies </a:t>
            </a:r>
            <a:r>
              <a:rPr lang="en-US" sz="3000" dirty="0">
                <a:solidFill>
                  <a:srgbClr val="00B050"/>
                </a:solidFill>
              </a:rPr>
              <a:t>shall  carry  letters/documents  </a:t>
            </a:r>
            <a:r>
              <a:rPr lang="en-US" sz="3000" dirty="0"/>
              <a:t>etc.  issued  by  the  banks giving details of the cash released by the banks to them and carried by them for filing the ATMs and delivering cash at other branches, banks or currency chests. </a:t>
            </a:r>
          </a:p>
          <a:p>
            <a:pPr marL="342900" indent="-342900" algn="l">
              <a:buFont typeface="Arial" panose="020B0604020202020204" pitchFamily="34" charset="0"/>
              <a:buChar char="•"/>
            </a:pPr>
            <a:r>
              <a:rPr lang="en-US" sz="3000" dirty="0" smtClean="0"/>
              <a:t>The </a:t>
            </a:r>
            <a:r>
              <a:rPr lang="en-US" sz="3000" dirty="0"/>
              <a:t>personnel of the outsourced agencies/companies accompanying cash van shall carry </a:t>
            </a:r>
            <a:r>
              <a:rPr lang="en-US" sz="3000" dirty="0">
                <a:solidFill>
                  <a:srgbClr val="00B050"/>
                </a:solidFill>
              </a:rPr>
              <a:t>identity card issued by the respective agencies</a:t>
            </a:r>
            <a:r>
              <a:rPr lang="en-US" sz="3000" dirty="0"/>
              <a:t>. </a:t>
            </a:r>
          </a:p>
          <a:p>
            <a:pPr algn="l"/>
            <a:r>
              <a:rPr lang="en-US" dirty="0"/>
              <a:t> </a:t>
            </a:r>
            <a:endParaRPr lang="en-IN" dirty="0"/>
          </a:p>
        </p:txBody>
      </p:sp>
    </p:spTree>
    <p:extLst>
      <p:ext uri="{BB962C8B-B14F-4D97-AF65-F5344CB8AC3E}">
        <p14:creationId xmlns:p14="http://schemas.microsoft.com/office/powerpoint/2010/main" val="1702296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lstStyle/>
          <a:p>
            <a:pPr marL="342900" indent="-342900" algn="l">
              <a:buFont typeface="Arial" panose="020B0604020202020204" pitchFamily="34" charset="0"/>
              <a:buChar char="•"/>
            </a:pPr>
            <a:endParaRPr lang="en-US" sz="2800" dirty="0" smtClean="0"/>
          </a:p>
          <a:p>
            <a:pPr marL="342900" indent="-342900" algn="l">
              <a:buFont typeface="Arial" panose="020B0604020202020204" pitchFamily="34" charset="0"/>
              <a:buChar char="•"/>
            </a:pPr>
            <a:r>
              <a:rPr lang="en-US" sz="2800" dirty="0" smtClean="0"/>
              <a:t>if  </a:t>
            </a:r>
            <a:r>
              <a:rPr lang="en-US" sz="2800" dirty="0"/>
              <a:t>the  </a:t>
            </a:r>
            <a:r>
              <a:rPr lang="en-US" sz="2800" dirty="0" smtClean="0"/>
              <a:t>authorized  </a:t>
            </a:r>
            <a:r>
              <a:rPr lang="en-US" sz="2800" dirty="0"/>
              <a:t>officials  of  the  Election  Commission (District Election Officer or any other </a:t>
            </a:r>
            <a:r>
              <a:rPr lang="en-US" sz="2800" dirty="0" smtClean="0"/>
              <a:t>authorized </a:t>
            </a:r>
            <a:r>
              <a:rPr lang="en-US" sz="2800" dirty="0"/>
              <a:t>official) intercepts the outsourced agency/company’s cash van for inspection, the agency/company should be in a position </a:t>
            </a:r>
            <a:r>
              <a:rPr lang="en-US" sz="2800" dirty="0">
                <a:solidFill>
                  <a:srgbClr val="00B050"/>
                </a:solidFill>
              </a:rPr>
              <a:t>to clearly show to the Election Commission through document and also physical inspection of the currency that they have collected the cash from the banks for the purpose of replenishing the bank’s ATMs</a:t>
            </a:r>
            <a:r>
              <a:rPr lang="en-US" sz="2800" dirty="0"/>
              <a:t> with cash or delivery of the cash to some  other branches of the banks or currency chest on the instructions of the bank. </a:t>
            </a:r>
          </a:p>
          <a:p>
            <a:pPr algn="l"/>
            <a:r>
              <a:rPr lang="en-US" dirty="0" smtClean="0"/>
              <a:t> </a:t>
            </a:r>
            <a:endParaRPr lang="en-IN" dirty="0"/>
          </a:p>
        </p:txBody>
      </p:sp>
    </p:spTree>
    <p:extLst>
      <p:ext uri="{BB962C8B-B14F-4D97-AF65-F5344CB8AC3E}">
        <p14:creationId xmlns:p14="http://schemas.microsoft.com/office/powerpoint/2010/main" val="79485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lstStyle/>
          <a:p>
            <a:pPr algn="l"/>
            <a:r>
              <a:rPr lang="en-US" dirty="0" smtClean="0"/>
              <a:t>Co-ordination with FST &amp; SST: </a:t>
            </a:r>
            <a:r>
              <a:rPr lang="en-IN" sz="2000" b="1" dirty="0" smtClean="0">
                <a:solidFill>
                  <a:srgbClr val="00B050"/>
                </a:solidFill>
              </a:rPr>
              <a:t>(</a:t>
            </a:r>
            <a:r>
              <a:rPr lang="en-IN" sz="2000" b="1" dirty="0">
                <a:solidFill>
                  <a:srgbClr val="00B050"/>
                </a:solidFill>
              </a:rPr>
              <a:t>No. </a:t>
            </a:r>
            <a:r>
              <a:rPr lang="en-IN" sz="2000" b="1" dirty="0" smtClean="0">
                <a:solidFill>
                  <a:srgbClr val="00B050"/>
                </a:solidFill>
              </a:rPr>
              <a:t>76/Instructions/EEPS/2015/</a:t>
            </a:r>
            <a:r>
              <a:rPr lang="en-IN" sz="2000" b="1" dirty="0" err="1" smtClean="0">
                <a:solidFill>
                  <a:srgbClr val="00B050"/>
                </a:solidFill>
              </a:rPr>
              <a:t>Vol.II</a:t>
            </a:r>
            <a:r>
              <a:rPr lang="en-IN" sz="2000" b="1" dirty="0" smtClean="0">
                <a:solidFill>
                  <a:srgbClr val="00B050"/>
                </a:solidFill>
              </a:rPr>
              <a:t> </a:t>
            </a:r>
            <a:r>
              <a:rPr lang="en-IN" sz="2000" b="1" dirty="0">
                <a:solidFill>
                  <a:srgbClr val="00B050"/>
                </a:solidFill>
              </a:rPr>
              <a:t>dated </a:t>
            </a:r>
            <a:r>
              <a:rPr lang="en-IN" sz="2000" b="1" dirty="0" smtClean="0">
                <a:solidFill>
                  <a:srgbClr val="00B050"/>
                </a:solidFill>
              </a:rPr>
              <a:t>29/05/2015)</a:t>
            </a:r>
            <a:endParaRPr lang="en-US" sz="2000" dirty="0" smtClean="0">
              <a:solidFill>
                <a:srgbClr val="00B050"/>
              </a:solidFill>
            </a:endParaRPr>
          </a:p>
          <a:p>
            <a:pPr algn="l"/>
            <a:endParaRPr lang="en-US" dirty="0"/>
          </a:p>
          <a:p>
            <a:pPr algn="l"/>
            <a:r>
              <a:rPr lang="en-US" dirty="0" smtClean="0"/>
              <a:t>After </a:t>
            </a:r>
            <a:r>
              <a:rPr lang="en-US" dirty="0"/>
              <a:t>seizure, the seized amount shall be deposited in such manner as directed by the Court and a copy of seizure of cash, </a:t>
            </a:r>
            <a:r>
              <a:rPr lang="en-US" dirty="0">
                <a:solidFill>
                  <a:srgbClr val="00B0F0"/>
                </a:solidFill>
              </a:rPr>
              <a:t>in excess of </a:t>
            </a:r>
            <a:r>
              <a:rPr lang="en-US" dirty="0" err="1">
                <a:solidFill>
                  <a:srgbClr val="00B0F0"/>
                </a:solidFill>
              </a:rPr>
              <a:t>Rs</a:t>
            </a:r>
            <a:r>
              <a:rPr lang="en-US" dirty="0">
                <a:solidFill>
                  <a:srgbClr val="00B0F0"/>
                </a:solidFill>
              </a:rPr>
              <a:t>. 10 lacs shall be forwarded to the Income Tax authority</a:t>
            </a:r>
            <a:r>
              <a:rPr lang="en-US" dirty="0"/>
              <a:t>, engaged for the purpose. The DEO shall issue necessary instructions to the treasury units to receive the seized cash beyond office hours and on </a:t>
            </a:r>
            <a:r>
              <a:rPr lang="en-US" dirty="0" smtClean="0"/>
              <a:t>holidays </a:t>
            </a:r>
            <a:r>
              <a:rPr lang="en-US" dirty="0"/>
              <a:t>also, in case it is required. </a:t>
            </a:r>
            <a:endParaRPr lang="en-US" dirty="0" smtClean="0"/>
          </a:p>
          <a:p>
            <a:pPr algn="l"/>
            <a:r>
              <a:rPr lang="en-US" dirty="0" smtClean="0"/>
              <a:t>Wherever </a:t>
            </a:r>
            <a:r>
              <a:rPr lang="en-US" dirty="0"/>
              <a:t>the FS or SST or </a:t>
            </a:r>
            <a:r>
              <a:rPr lang="en-US" dirty="0" smtClean="0"/>
              <a:t>Police </a:t>
            </a:r>
            <a:r>
              <a:rPr lang="en-US" dirty="0"/>
              <a:t>authorities receive information about any suspicious items in their area, including movement of huge amount of cash, they shall keep the respective Law enforcement agencies informed about such items. </a:t>
            </a:r>
            <a:endParaRPr lang="en-US" dirty="0" smtClean="0"/>
          </a:p>
          <a:p>
            <a:pPr algn="l"/>
            <a:endParaRPr lang="en-US" dirty="0"/>
          </a:p>
          <a:p>
            <a:pPr algn="l"/>
            <a:r>
              <a:rPr lang="en-US" dirty="0" smtClean="0"/>
              <a:t>Release of Cash by Cash Release Committee: </a:t>
            </a:r>
          </a:p>
          <a:p>
            <a:pPr algn="l"/>
            <a:r>
              <a:rPr lang="en-US" dirty="0" smtClean="0"/>
              <a:t>If </a:t>
            </a:r>
            <a:r>
              <a:rPr lang="en-US" dirty="0"/>
              <a:t>the release of cash is more than </a:t>
            </a:r>
            <a:r>
              <a:rPr lang="en-US" dirty="0" err="1"/>
              <a:t>Rs</a:t>
            </a:r>
            <a:r>
              <a:rPr lang="en-US" dirty="0"/>
              <a:t>. 10 (Ten) Lac, the nodal officer of Income Tax shall be kept informed before the release is effected. </a:t>
            </a:r>
            <a:endParaRPr lang="en-IN" dirty="0"/>
          </a:p>
        </p:txBody>
      </p:sp>
    </p:spTree>
    <p:extLst>
      <p:ext uri="{BB962C8B-B14F-4D97-AF65-F5344CB8AC3E}">
        <p14:creationId xmlns:p14="http://schemas.microsoft.com/office/powerpoint/2010/main" val="4221916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normAutofit lnSpcReduction="10000"/>
          </a:bodyPr>
          <a:lstStyle/>
          <a:p>
            <a:r>
              <a:rPr lang="en-US" dirty="0"/>
              <a:t> </a:t>
            </a:r>
            <a:r>
              <a:rPr lang="en-US" dirty="0" smtClean="0"/>
              <a:t>S.O.P. for </a:t>
            </a:r>
            <a:r>
              <a:rPr lang="en-US" dirty="0"/>
              <a:t>follow up action by the Flying Squads on receipt of complaints relating to storage of cash or other valuables etc. </a:t>
            </a:r>
            <a:r>
              <a:rPr lang="en-US" dirty="0" smtClean="0"/>
              <a:t>in </a:t>
            </a:r>
            <a:r>
              <a:rPr lang="en-US" dirty="0"/>
              <a:t>any </a:t>
            </a:r>
            <a:r>
              <a:rPr lang="en-US" dirty="0" smtClean="0"/>
              <a:t>premise</a:t>
            </a:r>
          </a:p>
          <a:p>
            <a:pPr algn="l"/>
            <a:endParaRPr lang="en-US" dirty="0"/>
          </a:p>
          <a:p>
            <a:pPr algn="l"/>
            <a:r>
              <a:rPr lang="en-US" dirty="0" smtClean="0"/>
              <a:t>It </a:t>
            </a:r>
            <a:r>
              <a:rPr lang="en-US" dirty="0"/>
              <a:t>is seen that there is lack of clarity in respect of the procedure to be followed by the complaint monitoring cells and Flying Squads in respect of complaints relating to </a:t>
            </a:r>
            <a:r>
              <a:rPr lang="en-US" b="1" dirty="0"/>
              <a:t>storage of large amount of cash</a:t>
            </a:r>
            <a:r>
              <a:rPr lang="en-US" dirty="0"/>
              <a:t> at any premise which is suspected to be for illegal use in connection with election</a:t>
            </a:r>
            <a:r>
              <a:rPr lang="en-US" dirty="0" smtClean="0"/>
              <a:t>.</a:t>
            </a:r>
          </a:p>
          <a:p>
            <a:pPr marL="457200" indent="-457200" algn="l">
              <a:buAutoNum type="arabicPeriod"/>
            </a:pPr>
            <a:r>
              <a:rPr lang="en-US" dirty="0" smtClean="0"/>
              <a:t>On </a:t>
            </a:r>
            <a:r>
              <a:rPr lang="en-US" dirty="0"/>
              <a:t>receipt of any such complaint, the complaint monitoring cell will immediately </a:t>
            </a:r>
            <a:r>
              <a:rPr lang="en-US" b="1" dirty="0"/>
              <a:t>inform the Expenditure Observer </a:t>
            </a:r>
            <a:r>
              <a:rPr lang="en-US" dirty="0"/>
              <a:t>regarding the same. </a:t>
            </a:r>
            <a:endParaRPr lang="en-US" dirty="0" smtClean="0"/>
          </a:p>
          <a:p>
            <a:pPr marL="457200" indent="-457200" algn="l">
              <a:buAutoNum type="arabicPeriod"/>
            </a:pPr>
            <a:r>
              <a:rPr lang="en-US" dirty="0" smtClean="0"/>
              <a:t>The </a:t>
            </a:r>
            <a:r>
              <a:rPr lang="en-US" dirty="0"/>
              <a:t>Expenditure Observer or the Nodal Officer, DEMC will coordinate with the </a:t>
            </a:r>
            <a:r>
              <a:rPr lang="en-US" dirty="0" smtClean="0"/>
              <a:t>In-charge </a:t>
            </a:r>
            <a:r>
              <a:rPr lang="en-US" dirty="0"/>
              <a:t>of the </a:t>
            </a:r>
            <a:r>
              <a:rPr lang="en-US" b="1" dirty="0"/>
              <a:t>Income Tax Team</a:t>
            </a:r>
            <a:r>
              <a:rPr lang="en-US" dirty="0"/>
              <a:t>. If required the Nodal Officer of Income Tax (Investigation) may also be informed for taking appropriate action. </a:t>
            </a:r>
            <a:endParaRPr lang="en-US" dirty="0" smtClean="0"/>
          </a:p>
          <a:p>
            <a:pPr marL="457200" indent="-457200" algn="l">
              <a:buAutoNum type="arabicPeriod"/>
            </a:pPr>
            <a:r>
              <a:rPr lang="en-US" dirty="0" smtClean="0"/>
              <a:t>A </a:t>
            </a:r>
            <a:r>
              <a:rPr lang="en-US" dirty="0"/>
              <a:t>team of Flying Squad will be immediately </a:t>
            </a:r>
            <a:r>
              <a:rPr lang="en-US" b="1" dirty="0"/>
              <a:t>rushed to the spot</a:t>
            </a:r>
            <a:r>
              <a:rPr lang="en-US" dirty="0"/>
              <a:t>. The team will </a:t>
            </a:r>
            <a:r>
              <a:rPr lang="en-US" b="1" dirty="0"/>
              <a:t>deploy persons at some distance</a:t>
            </a:r>
            <a:r>
              <a:rPr lang="en-US" dirty="0"/>
              <a:t> yet within sight from the premises for continuous surveillance of the premise till the team from Income Tax Department arrives or it is conclusively inferred from discreet enquiry that the information is not genuine.  If required, videography can also be made. </a:t>
            </a:r>
            <a:endParaRPr lang="en-IN" dirty="0"/>
          </a:p>
        </p:txBody>
      </p:sp>
    </p:spTree>
    <p:extLst>
      <p:ext uri="{BB962C8B-B14F-4D97-AF65-F5344CB8AC3E}">
        <p14:creationId xmlns:p14="http://schemas.microsoft.com/office/powerpoint/2010/main" val="1159384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noAutofit/>
          </a:bodyPr>
          <a:lstStyle/>
          <a:p>
            <a:pPr marL="514350" indent="-514350" algn="l">
              <a:buFont typeface="+mj-lt"/>
              <a:buAutoNum type="arabicPeriod" startAt="4"/>
            </a:pPr>
            <a:endParaRPr lang="en-US" sz="2800" dirty="0" smtClean="0">
              <a:solidFill>
                <a:srgbClr val="FF0000"/>
              </a:solidFill>
            </a:endParaRPr>
          </a:p>
          <a:p>
            <a:pPr marL="514350" indent="-514350" algn="l">
              <a:buFont typeface="+mj-lt"/>
              <a:buAutoNum type="arabicPeriod" startAt="4"/>
            </a:pPr>
            <a:r>
              <a:rPr lang="en-US" sz="2800" dirty="0" smtClean="0">
                <a:solidFill>
                  <a:srgbClr val="FF0000"/>
                </a:solidFill>
              </a:rPr>
              <a:t>Neither </a:t>
            </a:r>
            <a:r>
              <a:rPr lang="en-US" sz="2800" dirty="0">
                <a:solidFill>
                  <a:srgbClr val="FF0000"/>
                </a:solidFill>
              </a:rPr>
              <a:t>the Expenditure Observer, nor any member of the Flying Squad will enter the premise before arrival of the Income Tax Team. </a:t>
            </a:r>
            <a:endParaRPr lang="en-US" sz="2800" dirty="0" smtClean="0">
              <a:solidFill>
                <a:srgbClr val="FF0000"/>
              </a:solidFill>
            </a:endParaRPr>
          </a:p>
          <a:p>
            <a:pPr marL="514350" indent="-514350" algn="l">
              <a:buFont typeface="+mj-lt"/>
              <a:buAutoNum type="arabicPeriod" startAt="4"/>
            </a:pPr>
            <a:r>
              <a:rPr lang="en-US" sz="2800" dirty="0" smtClean="0">
                <a:solidFill>
                  <a:srgbClr val="00B050"/>
                </a:solidFill>
              </a:rPr>
              <a:t>Any </a:t>
            </a:r>
            <a:r>
              <a:rPr lang="en-US" sz="2800" dirty="0">
                <a:solidFill>
                  <a:srgbClr val="00B050"/>
                </a:solidFill>
              </a:rPr>
              <a:t>action </a:t>
            </a:r>
            <a:r>
              <a:rPr lang="en-US" sz="2800" dirty="0"/>
              <a:t>with regard to search and seizure will be undertaken </a:t>
            </a:r>
            <a:r>
              <a:rPr lang="en-US" sz="2800" dirty="0">
                <a:solidFill>
                  <a:srgbClr val="00B050"/>
                </a:solidFill>
              </a:rPr>
              <a:t>by the Income Tax Department as per procedure </a:t>
            </a:r>
            <a:r>
              <a:rPr lang="en-US" sz="2800" dirty="0"/>
              <a:t>laid down under the Income Tax Act. However, the members of the Flying Squad team or the Expenditure Observer may enter the premise if their services are required by the Income Tax team, which would be strictly under the provisions of the Income Tax Act including </a:t>
            </a:r>
            <a:r>
              <a:rPr lang="en-US" sz="2800" dirty="0" smtClean="0"/>
              <a:t>authorization </a:t>
            </a:r>
            <a:r>
              <a:rPr lang="en-US" sz="2800" dirty="0"/>
              <a:t>etc.  </a:t>
            </a:r>
            <a:endParaRPr lang="en-US" sz="2800" dirty="0" smtClean="0"/>
          </a:p>
          <a:p>
            <a:pPr marL="514350" indent="-514350" algn="l">
              <a:buFont typeface="+mj-lt"/>
              <a:buAutoNum type="arabicPeriod" startAt="4"/>
            </a:pPr>
            <a:r>
              <a:rPr lang="en-US" sz="2800" dirty="0" smtClean="0"/>
              <a:t>The </a:t>
            </a:r>
            <a:r>
              <a:rPr lang="en-US" sz="2800" dirty="0"/>
              <a:t>DEO/ SP are expected to provide necessary assistance in execution of the search by the Income Tax team.  </a:t>
            </a:r>
            <a:endParaRPr lang="en-US" sz="2800" dirty="0" smtClean="0"/>
          </a:p>
        </p:txBody>
      </p:sp>
    </p:spTree>
    <p:extLst>
      <p:ext uri="{BB962C8B-B14F-4D97-AF65-F5344CB8AC3E}">
        <p14:creationId xmlns:p14="http://schemas.microsoft.com/office/powerpoint/2010/main" val="1289583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lstStyle/>
          <a:p>
            <a:pPr algn="l"/>
            <a:endParaRPr lang="en-US" dirty="0" smtClean="0"/>
          </a:p>
          <a:p>
            <a:pPr algn="l"/>
            <a:endParaRPr lang="en-US" dirty="0"/>
          </a:p>
          <a:p>
            <a:pPr marL="514350" indent="-514350" algn="l">
              <a:buFont typeface="+mj-lt"/>
              <a:buAutoNum type="arabicPeriod" startAt="7"/>
            </a:pPr>
            <a:r>
              <a:rPr lang="en-US" sz="2800" dirty="0" smtClean="0"/>
              <a:t>The </a:t>
            </a:r>
            <a:r>
              <a:rPr lang="en-US" sz="2800" dirty="0"/>
              <a:t>Flying Squad team (teams) should be present in the vicinity for interception and checking of persons entering or coming out of the premise during the period of the search. Cash or valuables etc. found in such vehicles/ with such persons </a:t>
            </a:r>
            <a:r>
              <a:rPr lang="en-US" sz="2800" dirty="0">
                <a:solidFill>
                  <a:srgbClr val="00B050"/>
                </a:solidFill>
              </a:rPr>
              <a:t>may be seized by the Flying Squad </a:t>
            </a:r>
            <a:r>
              <a:rPr lang="en-US" sz="2800" dirty="0"/>
              <a:t>as per laid down procedure. </a:t>
            </a:r>
            <a:endParaRPr lang="en-IN" sz="2800" dirty="0" smtClean="0"/>
          </a:p>
          <a:p>
            <a:pPr marL="514350" indent="-514350" algn="l">
              <a:buFont typeface="+mj-lt"/>
              <a:buAutoNum type="arabicPeriod" startAt="7"/>
            </a:pPr>
            <a:r>
              <a:rPr lang="en-US" sz="2800" dirty="0" smtClean="0"/>
              <a:t>It </a:t>
            </a:r>
            <a:r>
              <a:rPr lang="en-US" sz="2800" dirty="0"/>
              <a:t>is clarified that the </a:t>
            </a:r>
            <a:r>
              <a:rPr lang="en-US" sz="2800" dirty="0">
                <a:solidFill>
                  <a:srgbClr val="FF0000"/>
                </a:solidFill>
              </a:rPr>
              <a:t>Expenditure Observer or the Flying Squad will not carry out any search of the premises on their own. </a:t>
            </a:r>
            <a:endParaRPr lang="en-IN" sz="2800" dirty="0">
              <a:solidFill>
                <a:srgbClr val="FF0000"/>
              </a:solidFill>
            </a:endParaRPr>
          </a:p>
        </p:txBody>
      </p:sp>
    </p:spTree>
    <p:extLst>
      <p:ext uri="{BB962C8B-B14F-4D97-AF65-F5344CB8AC3E}">
        <p14:creationId xmlns:p14="http://schemas.microsoft.com/office/powerpoint/2010/main" val="965820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N" sz="8000" dirty="0" smtClean="0">
                <a:latin typeface="Goudy Stout" panose="0202090407030B020401" pitchFamily="18" charset="0"/>
              </a:rPr>
              <a:t>Thank You</a:t>
            </a:r>
            <a:endParaRPr lang="en-IN" sz="8000" dirty="0">
              <a:latin typeface="Goudy Stout" panose="0202090407030B020401" pitchFamily="18" charset="0"/>
            </a:endParaRPr>
          </a:p>
        </p:txBody>
      </p:sp>
    </p:spTree>
    <p:extLst>
      <p:ext uri="{BB962C8B-B14F-4D97-AF65-F5344CB8AC3E}">
        <p14:creationId xmlns:p14="http://schemas.microsoft.com/office/powerpoint/2010/main" val="475442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normAutofit/>
          </a:bodyPr>
          <a:lstStyle/>
          <a:p>
            <a:r>
              <a:rPr lang="en-IN" sz="2800" b="1" dirty="0" smtClean="0"/>
              <a:t>Revision of threshold Election Expenditure/Donation through cash Transaction by candidate/Political Parties</a:t>
            </a:r>
          </a:p>
          <a:p>
            <a:r>
              <a:rPr lang="en-IN" sz="2000" dirty="0" smtClean="0">
                <a:solidFill>
                  <a:schemeClr val="accent6"/>
                </a:solidFill>
              </a:rPr>
              <a:t>(No. 76/Instructions/2018/EEPS dated 12</a:t>
            </a:r>
            <a:r>
              <a:rPr lang="en-IN" sz="2000" baseline="30000" dirty="0" smtClean="0">
                <a:solidFill>
                  <a:schemeClr val="accent6"/>
                </a:solidFill>
              </a:rPr>
              <a:t>th</a:t>
            </a:r>
            <a:r>
              <a:rPr lang="en-IN" sz="2000" dirty="0" smtClean="0">
                <a:solidFill>
                  <a:schemeClr val="accent6"/>
                </a:solidFill>
              </a:rPr>
              <a:t> November 2018 and 30</a:t>
            </a:r>
            <a:r>
              <a:rPr lang="en-IN" sz="2000" baseline="30000" dirty="0" smtClean="0">
                <a:solidFill>
                  <a:schemeClr val="accent6"/>
                </a:solidFill>
              </a:rPr>
              <a:t>th</a:t>
            </a:r>
            <a:r>
              <a:rPr lang="en-IN" sz="2000" dirty="0" smtClean="0">
                <a:solidFill>
                  <a:schemeClr val="accent6"/>
                </a:solidFill>
              </a:rPr>
              <a:t> November 2018)</a:t>
            </a:r>
          </a:p>
          <a:p>
            <a:pPr lvl="4" algn="l"/>
            <a:endParaRPr lang="en-IN" sz="1200" dirty="0" smtClean="0">
              <a:solidFill>
                <a:schemeClr val="accent6"/>
              </a:solidFill>
            </a:endParaRPr>
          </a:p>
          <a:p>
            <a:pPr algn="l"/>
            <a:r>
              <a:rPr lang="en-IN" sz="1200" dirty="0" smtClean="0">
                <a:solidFill>
                  <a:schemeClr val="accent6"/>
                </a:solidFill>
              </a:rPr>
              <a:t>                                           </a:t>
            </a:r>
            <a:r>
              <a:rPr lang="en-IN" dirty="0" smtClean="0">
                <a:solidFill>
                  <a:srgbClr val="FF0000"/>
                </a:solidFill>
              </a:rPr>
              <a:t>Above </a:t>
            </a:r>
            <a:r>
              <a:rPr lang="en-IN" dirty="0" err="1" smtClean="0">
                <a:solidFill>
                  <a:srgbClr val="FF0000"/>
                </a:solidFill>
              </a:rPr>
              <a:t>Rs</a:t>
            </a:r>
            <a:r>
              <a:rPr lang="en-IN" dirty="0" smtClean="0">
                <a:solidFill>
                  <a:srgbClr val="FF0000"/>
                </a:solidFill>
              </a:rPr>
              <a:t>. 10000/- by cheque, DD, RTGS,/NEFT or other electronic mode</a:t>
            </a:r>
          </a:p>
          <a:p>
            <a:pPr algn="l"/>
            <a:endParaRPr lang="en-IN" dirty="0">
              <a:solidFill>
                <a:srgbClr val="FF0000"/>
              </a:solidFill>
            </a:endParaRPr>
          </a:p>
          <a:p>
            <a:pPr marL="342900" indent="-342900" algn="l">
              <a:buFont typeface="Arial" panose="020B0604020202020204" pitchFamily="34" charset="0"/>
              <a:buChar char="•"/>
            </a:pPr>
            <a:r>
              <a:rPr lang="en-IN" dirty="0" smtClean="0"/>
              <a:t>Expenditure exceeding </a:t>
            </a:r>
            <a:r>
              <a:rPr lang="en-IN" dirty="0" err="1" smtClean="0"/>
              <a:t>Rs</a:t>
            </a:r>
            <a:r>
              <a:rPr lang="en-IN" dirty="0" smtClean="0"/>
              <a:t> 10000/- in connection with an election consisting of </a:t>
            </a:r>
            <a:r>
              <a:rPr lang="en-IN" b="1" dirty="0" smtClean="0"/>
              <a:t>single transaction or aggregate of transactions, entered into with a single person/entity during the entire poll period </a:t>
            </a:r>
            <a:r>
              <a:rPr lang="en-IN" dirty="0" smtClean="0">
                <a:solidFill>
                  <a:srgbClr val="FF0000"/>
                </a:solidFill>
              </a:rPr>
              <a:t>shall not be incurred </a:t>
            </a:r>
            <a:r>
              <a:rPr lang="en-IN" dirty="0" smtClean="0"/>
              <a:t>by a candidate/Political Party unless the payment in respect od the same is made by way of an account payee cheque or draft on a bank or account payee bank draft or RTGS/NEFT or any other electronic mode linked to bank account of the candidate. </a:t>
            </a:r>
            <a:endParaRPr lang="en-IN" sz="4000" dirty="0"/>
          </a:p>
        </p:txBody>
      </p:sp>
      <p:sp>
        <p:nvSpPr>
          <p:cNvPr id="4" name="Right Arrow 3"/>
          <p:cNvSpPr/>
          <p:nvPr/>
        </p:nvSpPr>
        <p:spPr>
          <a:xfrm>
            <a:off x="975360" y="222939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045471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lstStyle/>
          <a:p>
            <a:r>
              <a:rPr lang="en-IN" b="1" dirty="0"/>
              <a:t>Revision of threshold Election Expenditure/Donation through cash Transaction by candidate/Political Parties</a:t>
            </a:r>
          </a:p>
          <a:p>
            <a:r>
              <a:rPr lang="en-IN" sz="1800" dirty="0">
                <a:solidFill>
                  <a:schemeClr val="accent6"/>
                </a:solidFill>
              </a:rPr>
              <a:t>(No. 76/Instructions/2018/EEPS dated 12</a:t>
            </a:r>
            <a:r>
              <a:rPr lang="en-IN" sz="1800" baseline="30000" dirty="0">
                <a:solidFill>
                  <a:schemeClr val="accent6"/>
                </a:solidFill>
              </a:rPr>
              <a:t>th</a:t>
            </a:r>
            <a:r>
              <a:rPr lang="en-IN" sz="1800" dirty="0">
                <a:solidFill>
                  <a:schemeClr val="accent6"/>
                </a:solidFill>
              </a:rPr>
              <a:t> November 2018 and 30</a:t>
            </a:r>
            <a:r>
              <a:rPr lang="en-IN" sz="1800" baseline="30000" dirty="0">
                <a:solidFill>
                  <a:schemeClr val="accent6"/>
                </a:solidFill>
              </a:rPr>
              <a:t>th</a:t>
            </a:r>
            <a:r>
              <a:rPr lang="en-IN" sz="1800" dirty="0">
                <a:solidFill>
                  <a:schemeClr val="accent6"/>
                </a:solidFill>
              </a:rPr>
              <a:t> November 2018)</a:t>
            </a:r>
          </a:p>
          <a:p>
            <a:pPr algn="l"/>
            <a:endParaRPr lang="en-IN" dirty="0" smtClean="0"/>
          </a:p>
          <a:p>
            <a:pPr marL="457200" indent="-457200" algn="l">
              <a:buFont typeface="Arial" panose="020B0604020202020204" pitchFamily="34" charset="0"/>
              <a:buChar char="•"/>
            </a:pPr>
            <a:r>
              <a:rPr lang="en-IN" sz="2800" dirty="0" smtClean="0"/>
              <a:t>In respect of donations/contributions in cash received by the candidates from </a:t>
            </a:r>
            <a:r>
              <a:rPr lang="en-IN" sz="2800" dirty="0" smtClean="0">
                <a:solidFill>
                  <a:srgbClr val="FF0000"/>
                </a:solidFill>
              </a:rPr>
              <a:t>a single entity/person in a single or multiple transactions shall not exceed to </a:t>
            </a:r>
            <a:r>
              <a:rPr lang="en-IN" sz="2800" dirty="0" err="1" smtClean="0">
                <a:solidFill>
                  <a:srgbClr val="FF0000"/>
                </a:solidFill>
              </a:rPr>
              <a:t>Rs</a:t>
            </a:r>
            <a:r>
              <a:rPr lang="en-IN" sz="2800" dirty="0" smtClean="0">
                <a:solidFill>
                  <a:srgbClr val="FF0000"/>
                </a:solidFill>
              </a:rPr>
              <a:t>. 10000/-. </a:t>
            </a:r>
            <a:r>
              <a:rPr lang="en-IN" sz="2800" dirty="0" smtClean="0"/>
              <a:t>However in case of political parties the receipt from donations/contributions shall continue be governed by the existing provisions of section 29C of the .R. P. Act 1951.</a:t>
            </a:r>
            <a:endParaRPr lang="en-IN" sz="2800" dirty="0"/>
          </a:p>
        </p:txBody>
      </p:sp>
    </p:spTree>
    <p:extLst>
      <p:ext uri="{BB962C8B-B14F-4D97-AF65-F5344CB8AC3E}">
        <p14:creationId xmlns:p14="http://schemas.microsoft.com/office/powerpoint/2010/main" val="2778248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 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normAutofit lnSpcReduction="10000"/>
          </a:bodyPr>
          <a:lstStyle/>
          <a:p>
            <a:r>
              <a:rPr lang="en-IN" sz="3200" dirty="0" smtClean="0">
                <a:solidFill>
                  <a:srgbClr val="7030A0"/>
                </a:solidFill>
              </a:rPr>
              <a:t>State Nodal Officer of Income Tax </a:t>
            </a:r>
          </a:p>
          <a:p>
            <a:pPr marL="342900" indent="-342900" algn="l">
              <a:buFont typeface="Arial" panose="020B0604020202020204" pitchFamily="34" charset="0"/>
              <a:buChar char="•"/>
            </a:pPr>
            <a:r>
              <a:rPr lang="en-IN" dirty="0" smtClean="0"/>
              <a:t>One officer not below the rank of Additional/Joint DIT (inv. wing) for sharing information with Commission and CEO of the State for effective implementation of Election Expenditure Monitoring by way of </a:t>
            </a:r>
            <a:r>
              <a:rPr lang="en-IN" b="1" dirty="0" smtClean="0"/>
              <a:t>seizure of unaccounted money suspected to be used in election etc. and submission of reports </a:t>
            </a:r>
            <a:r>
              <a:rPr lang="en-IN" dirty="0" smtClean="0"/>
              <a:t>as per prescribed format to ECI and CEO, West Bengal.</a:t>
            </a:r>
          </a:p>
          <a:p>
            <a:pPr marL="342900" indent="-342900" algn="l">
              <a:buFont typeface="Arial" panose="020B0604020202020204" pitchFamily="34" charset="0"/>
              <a:buChar char="•"/>
            </a:pPr>
            <a:endParaRPr lang="en-IN" sz="1100" dirty="0" smtClean="0"/>
          </a:p>
          <a:p>
            <a:pPr marL="342900" indent="-342900" algn="l">
              <a:buFont typeface="Arial" panose="020B0604020202020204" pitchFamily="34" charset="0"/>
              <a:buChar char="•"/>
            </a:pPr>
            <a:r>
              <a:rPr lang="en-IN" sz="3000" dirty="0" smtClean="0">
                <a:solidFill>
                  <a:srgbClr val="7030A0"/>
                </a:solidFill>
              </a:rPr>
              <a:t>Reporting: </a:t>
            </a:r>
          </a:p>
          <a:p>
            <a:pPr algn="l"/>
            <a:r>
              <a:rPr lang="en-IN" dirty="0" smtClean="0"/>
              <a:t>     A.  Annexure-B15 : Activity report by Investigation Directorate</a:t>
            </a:r>
          </a:p>
          <a:p>
            <a:pPr algn="l"/>
            <a:r>
              <a:rPr lang="en-IN" dirty="0" smtClean="0">
                <a:solidFill>
                  <a:srgbClr val="00B0F0"/>
                </a:solidFill>
              </a:rPr>
              <a:t>          -in every alternate day from the day of announcement of election.</a:t>
            </a:r>
          </a:p>
          <a:p>
            <a:pPr algn="l"/>
            <a:r>
              <a:rPr lang="en-IN" dirty="0" smtClean="0">
                <a:solidFill>
                  <a:srgbClr val="00B0F0"/>
                </a:solidFill>
              </a:rPr>
              <a:t>         -to ECI and CEO, West Bengal</a:t>
            </a:r>
          </a:p>
          <a:p>
            <a:pPr algn="l"/>
            <a:endParaRPr lang="en-IN" sz="1050" dirty="0" smtClean="0">
              <a:solidFill>
                <a:srgbClr val="00B0F0"/>
              </a:solidFill>
            </a:endParaRPr>
          </a:p>
          <a:p>
            <a:pPr algn="l"/>
            <a:r>
              <a:rPr lang="en-IN" dirty="0"/>
              <a:t> </a:t>
            </a:r>
            <a:r>
              <a:rPr lang="en-IN" dirty="0" smtClean="0"/>
              <a:t>    B.   Annexure C9: Seizure </a:t>
            </a:r>
            <a:r>
              <a:rPr lang="en-IN" dirty="0"/>
              <a:t>of cash made by IT </a:t>
            </a:r>
            <a:r>
              <a:rPr lang="en-IN" dirty="0" err="1"/>
              <a:t>Deptt</a:t>
            </a:r>
            <a:r>
              <a:rPr lang="en-IN" dirty="0"/>
              <a:t>. up to 12 O’ clock on poll day</a:t>
            </a:r>
            <a:endParaRPr lang="en-IN" dirty="0" smtClean="0"/>
          </a:p>
          <a:p>
            <a:pPr algn="l"/>
            <a:r>
              <a:rPr lang="en-IN" dirty="0" smtClean="0">
                <a:solidFill>
                  <a:srgbClr val="00B0F0"/>
                </a:solidFill>
              </a:rPr>
              <a:t>          - on the day of Poll by 1.00 P.M. </a:t>
            </a:r>
          </a:p>
          <a:p>
            <a:pPr algn="l"/>
            <a:r>
              <a:rPr lang="en-IN" dirty="0">
                <a:solidFill>
                  <a:srgbClr val="00B0F0"/>
                </a:solidFill>
              </a:rPr>
              <a:t> </a:t>
            </a:r>
            <a:r>
              <a:rPr lang="en-IN" dirty="0" smtClean="0">
                <a:solidFill>
                  <a:srgbClr val="00B0F0"/>
                </a:solidFill>
              </a:rPr>
              <a:t>         - to the ECI with a copy to CEO</a:t>
            </a:r>
            <a:endParaRPr lang="en-IN" dirty="0">
              <a:solidFill>
                <a:srgbClr val="00B0F0"/>
              </a:solidFill>
            </a:endParaRPr>
          </a:p>
        </p:txBody>
      </p:sp>
    </p:spTree>
    <p:extLst>
      <p:ext uri="{BB962C8B-B14F-4D97-AF65-F5344CB8AC3E}">
        <p14:creationId xmlns:p14="http://schemas.microsoft.com/office/powerpoint/2010/main" val="650530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r>
              <a:rPr lang="en-IN" sz="2800" dirty="0" smtClean="0"/>
              <a:t>Election Expenditure Monitoring-</a:t>
            </a:r>
            <a:r>
              <a:rPr lang="en-IN" sz="2800" dirty="0"/>
              <a:t>Income Tax </a:t>
            </a:r>
            <a:r>
              <a:rPr lang="en-IN" sz="2800" dirty="0" smtClean="0"/>
              <a:t>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normAutofit/>
          </a:bodyPr>
          <a:lstStyle/>
          <a:p>
            <a:r>
              <a:rPr lang="en-IN" sz="3200" dirty="0" smtClean="0">
                <a:solidFill>
                  <a:srgbClr val="7030A0"/>
                </a:solidFill>
              </a:rPr>
              <a:t>District Nodal Officer of Income Tax</a:t>
            </a:r>
          </a:p>
          <a:p>
            <a:pPr marL="342900" indent="-342900" algn="l">
              <a:buFont typeface="Arial" panose="020B0604020202020204" pitchFamily="34" charset="0"/>
              <a:buChar char="•"/>
            </a:pPr>
            <a:r>
              <a:rPr lang="en-IN" dirty="0" smtClean="0"/>
              <a:t>There shall be one District Nodal Officer of Income Tax for every district.</a:t>
            </a:r>
          </a:p>
          <a:p>
            <a:pPr marL="342900" indent="-342900" algn="l">
              <a:buFont typeface="Arial" panose="020B0604020202020204" pitchFamily="34" charset="0"/>
              <a:buChar char="•"/>
            </a:pPr>
            <a:r>
              <a:rPr lang="en-IN" dirty="0" smtClean="0"/>
              <a:t>He will compile all reports of the District ( Administrative District). </a:t>
            </a:r>
          </a:p>
          <a:p>
            <a:pPr marL="342900" indent="-342900" algn="l">
              <a:buFont typeface="Arial" panose="020B0604020202020204" pitchFamily="34" charset="0"/>
              <a:buChar char="•"/>
            </a:pPr>
            <a:r>
              <a:rPr lang="en-IN" dirty="0" smtClean="0"/>
              <a:t>Reports to be sent to State Nodal Officer, Income Tax.</a:t>
            </a:r>
          </a:p>
          <a:p>
            <a:pPr marL="342900" indent="-342900" algn="l">
              <a:buFont typeface="Arial" panose="020B0604020202020204" pitchFamily="34" charset="0"/>
              <a:buChar char="•"/>
            </a:pPr>
            <a:r>
              <a:rPr lang="en-IN" dirty="0" smtClean="0"/>
              <a:t>All Income activities like raids, inspections and other activities etc. will be conducted as per Income Tax Laws.</a:t>
            </a:r>
          </a:p>
          <a:p>
            <a:pPr algn="l"/>
            <a:endParaRPr lang="en-IN" sz="1400" dirty="0" smtClean="0"/>
          </a:p>
          <a:p>
            <a:pPr algn="l"/>
            <a:r>
              <a:rPr lang="en-IN" dirty="0" smtClean="0">
                <a:solidFill>
                  <a:srgbClr val="7030A0"/>
                </a:solidFill>
              </a:rPr>
              <a:t>Reporting: </a:t>
            </a:r>
          </a:p>
          <a:p>
            <a:pPr marL="342900" indent="-342900" algn="l">
              <a:buFont typeface="Arial" panose="020B0604020202020204" pitchFamily="34" charset="0"/>
              <a:buChar char="•"/>
            </a:pPr>
            <a:r>
              <a:rPr lang="en-IN" dirty="0" smtClean="0"/>
              <a:t>Annexure-B15: District Level Nodal Officer of IT will send reports in every alternate day to State Level Nodal Officer Excise with a copy to DEO. </a:t>
            </a:r>
          </a:p>
          <a:p>
            <a:pPr marL="342900" indent="-342900" algn="l">
              <a:buFont typeface="Arial" panose="020B0604020202020204" pitchFamily="34" charset="0"/>
              <a:buChar char="•"/>
            </a:pPr>
            <a:endParaRPr lang="en-IN" sz="1100" dirty="0" smtClean="0"/>
          </a:p>
          <a:p>
            <a:pPr marL="342900" indent="-342900" algn="l">
              <a:buFont typeface="Arial" panose="020B0604020202020204" pitchFamily="34" charset="0"/>
              <a:buChar char="•"/>
            </a:pPr>
            <a:r>
              <a:rPr lang="en-IN" dirty="0" smtClean="0"/>
              <a:t>Annexure-C9: DNO IT will send a report on Poll day up to 12 O’ clock to SNO Excise with a copy to DEO.</a:t>
            </a:r>
            <a:endParaRPr lang="en-IN" dirty="0"/>
          </a:p>
        </p:txBody>
      </p:sp>
    </p:spTree>
    <p:extLst>
      <p:ext uri="{BB962C8B-B14F-4D97-AF65-F5344CB8AC3E}">
        <p14:creationId xmlns:p14="http://schemas.microsoft.com/office/powerpoint/2010/main" val="2208525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r>
              <a:rPr lang="en-IN" sz="2800" dirty="0" smtClean="0"/>
              <a:t>Election Expenditure Monitoring-</a:t>
            </a:r>
            <a:r>
              <a:rPr lang="en-IN" sz="2800" dirty="0"/>
              <a:t>Income Tax </a:t>
            </a:r>
            <a:r>
              <a:rPr lang="en-IN" sz="2800" dirty="0" smtClean="0"/>
              <a:t> Matters</a:t>
            </a:r>
            <a:endParaRPr lang="en-IN" sz="2800" dirty="0"/>
          </a:p>
        </p:txBody>
      </p:sp>
      <p:sp>
        <p:nvSpPr>
          <p:cNvPr id="3" name="Subtitle 2"/>
          <p:cNvSpPr>
            <a:spLocks noGrp="1"/>
          </p:cNvSpPr>
          <p:nvPr>
            <p:ph type="subTitle" idx="1"/>
          </p:nvPr>
        </p:nvSpPr>
        <p:spPr>
          <a:xfrm>
            <a:off x="374468" y="757645"/>
            <a:ext cx="11251474" cy="5904412"/>
          </a:xfrm>
          <a:solidFill>
            <a:schemeClr val="accent4">
              <a:lumMod val="20000"/>
              <a:lumOff val="80000"/>
            </a:schemeClr>
          </a:solidFill>
        </p:spPr>
        <p:txBody>
          <a:bodyPr/>
          <a:lstStyle/>
          <a:p>
            <a:r>
              <a:rPr lang="en-IN" sz="3600" dirty="0" smtClean="0">
                <a:solidFill>
                  <a:srgbClr val="7030A0"/>
                </a:solidFill>
              </a:rPr>
              <a:t>Training</a:t>
            </a:r>
            <a:r>
              <a:rPr lang="en-IN" dirty="0" smtClean="0"/>
              <a:t> </a:t>
            </a:r>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4095276036"/>
              </p:ext>
            </p:extLst>
          </p:nvPr>
        </p:nvGraphicFramePr>
        <p:xfrm>
          <a:off x="1328056" y="2020389"/>
          <a:ext cx="8856617" cy="2952206"/>
        </p:xfrm>
        <a:graphic>
          <a:graphicData uri="http://schemas.openxmlformats.org/drawingml/2006/table">
            <a:tbl>
              <a:tblPr firstRow="1" bandRow="1">
                <a:tableStyleId>{5C22544A-7EE6-4342-B048-85BDC9FD1C3A}</a:tableStyleId>
              </a:tblPr>
              <a:tblGrid>
                <a:gridCol w="2154320"/>
                <a:gridCol w="2317533"/>
                <a:gridCol w="2002971"/>
                <a:gridCol w="2381793"/>
              </a:tblGrid>
              <a:tr h="792320">
                <a:tc>
                  <a:txBody>
                    <a:bodyPr/>
                    <a:lstStyle/>
                    <a:p>
                      <a:pPr algn="ctr"/>
                      <a:r>
                        <a:rPr lang="en-IN" sz="2000" dirty="0" smtClean="0"/>
                        <a:t>Level</a:t>
                      </a:r>
                      <a:endParaRPr lang="en-IN" sz="2000" dirty="0"/>
                    </a:p>
                  </a:txBody>
                  <a:tcPr/>
                </a:tc>
                <a:tc>
                  <a:txBody>
                    <a:bodyPr/>
                    <a:lstStyle/>
                    <a:p>
                      <a:pPr algn="ctr"/>
                      <a:r>
                        <a:rPr lang="en-IN" sz="2000" dirty="0" smtClean="0"/>
                        <a:t>To </a:t>
                      </a:r>
                      <a:endParaRPr lang="en-IN" sz="2000" dirty="0"/>
                    </a:p>
                  </a:txBody>
                  <a:tcPr/>
                </a:tc>
                <a:tc>
                  <a:txBody>
                    <a:bodyPr/>
                    <a:lstStyle/>
                    <a:p>
                      <a:pPr algn="ctr"/>
                      <a:r>
                        <a:rPr lang="en-IN" sz="2000" dirty="0" smtClean="0"/>
                        <a:t>By</a:t>
                      </a:r>
                      <a:endParaRPr lang="en-IN" sz="2000" dirty="0"/>
                    </a:p>
                  </a:txBody>
                  <a:tcPr/>
                </a:tc>
                <a:tc>
                  <a:txBody>
                    <a:bodyPr/>
                    <a:lstStyle/>
                    <a:p>
                      <a:pPr algn="ctr"/>
                      <a:r>
                        <a:rPr lang="en-IN" sz="2000" dirty="0" smtClean="0"/>
                        <a:t>Target Date</a:t>
                      </a:r>
                      <a:endParaRPr lang="en-IN" sz="2000" dirty="0"/>
                    </a:p>
                  </a:txBody>
                  <a:tcPr/>
                </a:tc>
              </a:tr>
              <a:tr h="792320">
                <a:tc>
                  <a:txBody>
                    <a:bodyPr/>
                    <a:lstStyle/>
                    <a:p>
                      <a:pPr algn="ctr"/>
                      <a:r>
                        <a:rPr lang="en-IN" sz="2000" dirty="0" smtClean="0"/>
                        <a:t>State Level</a:t>
                      </a:r>
                      <a:endParaRPr lang="en-IN" sz="2000" dirty="0"/>
                    </a:p>
                  </a:txBody>
                  <a:tcPr/>
                </a:tc>
                <a:tc>
                  <a:txBody>
                    <a:bodyPr/>
                    <a:lstStyle/>
                    <a:p>
                      <a:pPr algn="ctr"/>
                      <a:r>
                        <a:rPr lang="en-IN" sz="2000" dirty="0" smtClean="0"/>
                        <a:t>SNO IT, DNO IT</a:t>
                      </a:r>
                      <a:endParaRPr lang="en-IN" sz="2000" dirty="0"/>
                    </a:p>
                  </a:txBody>
                  <a:tcPr/>
                </a:tc>
                <a:tc>
                  <a:txBody>
                    <a:bodyPr/>
                    <a:lstStyle/>
                    <a:p>
                      <a:pPr algn="ctr"/>
                      <a:r>
                        <a:rPr lang="en-IN" sz="2000" dirty="0" smtClean="0"/>
                        <a:t>CEO, WB</a:t>
                      </a:r>
                      <a:endParaRPr lang="en-IN" sz="2000" dirty="0"/>
                    </a:p>
                  </a:txBody>
                  <a:tcPr/>
                </a:tc>
                <a:tc>
                  <a:txBody>
                    <a:bodyPr/>
                    <a:lstStyle/>
                    <a:p>
                      <a:pPr algn="ctr"/>
                      <a:r>
                        <a:rPr lang="en-IN" sz="2000" dirty="0" smtClean="0"/>
                        <a:t>1</a:t>
                      </a:r>
                      <a:r>
                        <a:rPr lang="en-IN" sz="2000" baseline="30000" dirty="0" smtClean="0"/>
                        <a:t>st</a:t>
                      </a:r>
                      <a:r>
                        <a:rPr lang="en-IN" sz="2000" dirty="0" smtClean="0"/>
                        <a:t> week of February 2019</a:t>
                      </a:r>
                      <a:endParaRPr lang="en-IN" sz="2000" dirty="0"/>
                    </a:p>
                  </a:txBody>
                  <a:tcPr/>
                </a:tc>
              </a:tr>
              <a:tr h="1367566">
                <a:tc>
                  <a:txBody>
                    <a:bodyPr/>
                    <a:lstStyle/>
                    <a:p>
                      <a:pPr algn="ctr"/>
                      <a:r>
                        <a:rPr lang="en-IN" sz="2000" dirty="0" smtClean="0"/>
                        <a:t>District Level</a:t>
                      </a:r>
                      <a:endParaRPr lang="en-IN" sz="2000" dirty="0"/>
                    </a:p>
                  </a:txBody>
                  <a:tcPr/>
                </a:tc>
                <a:tc>
                  <a:txBody>
                    <a:bodyPr/>
                    <a:lstStyle/>
                    <a:p>
                      <a:pPr algn="ctr"/>
                      <a:r>
                        <a:rPr lang="en-IN" sz="2000" dirty="0" smtClean="0"/>
                        <a:t>District</a:t>
                      </a:r>
                      <a:r>
                        <a:rPr lang="en-IN" sz="2000" baseline="0" dirty="0" smtClean="0"/>
                        <a:t> Level Teams, Field Level Teams and officials</a:t>
                      </a:r>
                      <a:endParaRPr lang="en-IN" sz="2000" dirty="0"/>
                    </a:p>
                  </a:txBody>
                  <a:tcPr/>
                </a:tc>
                <a:tc>
                  <a:txBody>
                    <a:bodyPr/>
                    <a:lstStyle/>
                    <a:p>
                      <a:pPr algn="ctr"/>
                      <a:r>
                        <a:rPr lang="en-IN" sz="2000" dirty="0" smtClean="0"/>
                        <a:t>DEO and DNO IT</a:t>
                      </a:r>
                      <a:endParaRPr lang="en-IN" sz="2000" dirty="0"/>
                    </a:p>
                  </a:txBody>
                  <a:tcPr/>
                </a:tc>
                <a:tc>
                  <a:txBody>
                    <a:bodyPr/>
                    <a:lstStyle/>
                    <a:p>
                      <a:pPr algn="ctr"/>
                      <a:r>
                        <a:rPr lang="en-IN" sz="2000" dirty="0" smtClean="0"/>
                        <a:t>3</a:t>
                      </a:r>
                      <a:r>
                        <a:rPr lang="en-IN" sz="2000" baseline="30000" dirty="0" smtClean="0"/>
                        <a:t>rd</a:t>
                      </a:r>
                      <a:r>
                        <a:rPr lang="en-IN" sz="2000" dirty="0" smtClean="0"/>
                        <a:t> week of February 2019</a:t>
                      </a:r>
                      <a:endParaRPr lang="en-IN" sz="2000" dirty="0"/>
                    </a:p>
                  </a:txBody>
                  <a:tcPr/>
                </a:tc>
              </a:tr>
            </a:tbl>
          </a:graphicData>
        </a:graphic>
      </p:graphicFrame>
    </p:spTree>
    <p:extLst>
      <p:ext uri="{BB962C8B-B14F-4D97-AF65-F5344CB8AC3E}">
        <p14:creationId xmlns:p14="http://schemas.microsoft.com/office/powerpoint/2010/main" val="1354998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9"/>
            <a:ext cx="9144000" cy="783772"/>
          </a:xfrm>
          <a:solidFill>
            <a:schemeClr val="accent6">
              <a:lumMod val="40000"/>
              <a:lumOff val="60000"/>
            </a:schemeClr>
          </a:solidFill>
        </p:spPr>
        <p:txBody>
          <a:bodyPr>
            <a:normAutofit/>
          </a:bodyPr>
          <a:lstStyle/>
          <a:p>
            <a:pPr algn="ctr"/>
            <a:r>
              <a:rPr lang="en-IN" sz="2800" dirty="0" smtClean="0"/>
              <a:t>Election Expenditure Monitoring-Income-Tax Matters</a:t>
            </a:r>
            <a:br>
              <a:rPr lang="en-IN" sz="2800" dirty="0" smtClean="0"/>
            </a:br>
            <a:r>
              <a:rPr lang="en-IN" sz="1800" b="1" dirty="0" smtClean="0"/>
              <a:t>(No. 76/Instructions/EEPS/2013/</a:t>
            </a:r>
            <a:r>
              <a:rPr lang="en-IN" sz="1800" b="1" dirty="0" err="1" smtClean="0"/>
              <a:t>Vol.II</a:t>
            </a:r>
            <a:r>
              <a:rPr lang="en-IN" sz="1800" b="1" dirty="0" smtClean="0"/>
              <a:t> dated 16.01.2013)</a:t>
            </a:r>
            <a:endParaRPr lang="en-IN" sz="1800" b="1" dirty="0"/>
          </a:p>
        </p:txBody>
      </p:sp>
      <p:sp>
        <p:nvSpPr>
          <p:cNvPr id="3" name="Subtitle 2"/>
          <p:cNvSpPr>
            <a:spLocks noGrp="1"/>
          </p:cNvSpPr>
          <p:nvPr>
            <p:ph type="subTitle" idx="1"/>
          </p:nvPr>
        </p:nvSpPr>
        <p:spPr>
          <a:xfrm>
            <a:off x="444137" y="1280161"/>
            <a:ext cx="11251474" cy="5347062"/>
          </a:xfrm>
          <a:solidFill>
            <a:schemeClr val="accent4">
              <a:lumMod val="20000"/>
              <a:lumOff val="80000"/>
            </a:schemeClr>
          </a:solidFill>
        </p:spPr>
        <p:txBody>
          <a:bodyPr/>
          <a:lstStyle/>
          <a:p>
            <a:r>
              <a:rPr lang="en-US" dirty="0"/>
              <a:t> </a:t>
            </a:r>
            <a:r>
              <a:rPr lang="en-US" sz="2800" dirty="0">
                <a:solidFill>
                  <a:srgbClr val="7030A0"/>
                </a:solidFill>
              </a:rPr>
              <a:t>Monitoring by the Income Tax </a:t>
            </a:r>
            <a:r>
              <a:rPr lang="en-US" sz="2800" dirty="0" smtClean="0">
                <a:solidFill>
                  <a:srgbClr val="7030A0"/>
                </a:solidFill>
              </a:rPr>
              <a:t>Department </a:t>
            </a:r>
            <a:endParaRPr lang="en-US" dirty="0"/>
          </a:p>
          <a:p>
            <a:pPr marL="342900" indent="-342900" algn="l">
              <a:buFont typeface="Arial" panose="020B0604020202020204" pitchFamily="34" charset="0"/>
              <a:buChar char="•"/>
            </a:pPr>
            <a:r>
              <a:rPr lang="en-US" sz="2800" dirty="0"/>
              <a:t>All Airports in the state, major Railway Stations, Hotels, Farm Houses, </a:t>
            </a:r>
            <a:r>
              <a:rPr lang="en-US" sz="2800" dirty="0" err="1"/>
              <a:t>Hawala</a:t>
            </a:r>
            <a:r>
              <a:rPr lang="en-US" sz="2800" dirty="0"/>
              <a:t> Agents, Financial Brokers, Cash Couriers, pawn brokers and other suspicious Agencies/ persons likely to be used for movement of undisclosed cash during election process shall be </a:t>
            </a:r>
            <a:r>
              <a:rPr lang="en-US" sz="2800" dirty="0">
                <a:solidFill>
                  <a:srgbClr val="7030A0"/>
                </a:solidFill>
              </a:rPr>
              <a:t>kept under close surveillance </a:t>
            </a:r>
            <a:r>
              <a:rPr lang="en-US" sz="2800" dirty="0"/>
              <a:t>by the Income Tax Dept.. </a:t>
            </a:r>
            <a:endParaRPr lang="en-US" sz="2800" dirty="0" smtClean="0"/>
          </a:p>
          <a:p>
            <a:pPr marL="342900" indent="-342900" algn="l">
              <a:buFont typeface="Arial" panose="020B0604020202020204" pitchFamily="34" charset="0"/>
              <a:buChar char="•"/>
            </a:pPr>
            <a:r>
              <a:rPr lang="en-US" sz="2800" dirty="0" smtClean="0"/>
              <a:t>For </a:t>
            </a:r>
            <a:r>
              <a:rPr lang="en-US" sz="2800" dirty="0"/>
              <a:t>this purpose, the services of the officers and officials under the supervision of Director General of Income Tax (Inv.) in charge of the state </a:t>
            </a:r>
            <a:r>
              <a:rPr lang="en-US" sz="2800" dirty="0">
                <a:solidFill>
                  <a:srgbClr val="7030A0"/>
                </a:solidFill>
              </a:rPr>
              <a:t>are requisitioned by the Commission.</a:t>
            </a:r>
            <a:r>
              <a:rPr lang="en-US" sz="2800" dirty="0"/>
              <a:t> </a:t>
            </a:r>
            <a:endParaRPr lang="en-US" sz="2800" dirty="0" smtClean="0"/>
          </a:p>
          <a:p>
            <a:pPr marL="342900" indent="-342900" algn="l">
              <a:buFont typeface="Arial" panose="020B0604020202020204" pitchFamily="34" charset="0"/>
              <a:buChar char="•"/>
            </a:pPr>
            <a:r>
              <a:rPr lang="en-US" sz="2800" dirty="0" smtClean="0"/>
              <a:t>The </a:t>
            </a:r>
            <a:r>
              <a:rPr lang="en-US" sz="2800" dirty="0"/>
              <a:t>placement of officers of Investigation Directorate is to be done </a:t>
            </a:r>
            <a:r>
              <a:rPr lang="en-US" sz="2800" dirty="0" smtClean="0"/>
              <a:t>immediately </a:t>
            </a:r>
            <a:r>
              <a:rPr lang="en-US" sz="2800" dirty="0"/>
              <a:t>after the notification of elections in a state, in the state capital or in such sensitive places, as decided by the Income Tax </a:t>
            </a:r>
            <a:r>
              <a:rPr lang="en-US" sz="2800" dirty="0" err="1"/>
              <a:t>Deptt</a:t>
            </a:r>
            <a:r>
              <a:rPr lang="en-US" sz="2800" dirty="0"/>
              <a:t>. </a:t>
            </a:r>
            <a:endParaRPr lang="en-IN" sz="2800" dirty="0"/>
          </a:p>
        </p:txBody>
      </p:sp>
    </p:spTree>
    <p:extLst>
      <p:ext uri="{BB962C8B-B14F-4D97-AF65-F5344CB8AC3E}">
        <p14:creationId xmlns:p14="http://schemas.microsoft.com/office/powerpoint/2010/main" val="1675090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lstStyle/>
          <a:p>
            <a:pPr algn="l"/>
            <a:endParaRPr lang="en-US" sz="2800" dirty="0"/>
          </a:p>
          <a:p>
            <a:pPr marL="457200" indent="-457200" algn="l">
              <a:buFont typeface="Arial" panose="020B0604020202020204" pitchFamily="34" charset="0"/>
              <a:buChar char="•"/>
            </a:pPr>
            <a:r>
              <a:rPr lang="en-US" sz="2800" dirty="0" smtClean="0"/>
              <a:t>Director </a:t>
            </a:r>
            <a:r>
              <a:rPr lang="en-US" sz="2800" dirty="0"/>
              <a:t>General of Income Tax (</a:t>
            </a:r>
            <a:r>
              <a:rPr lang="en-US" sz="2800" dirty="0" err="1"/>
              <a:t>Inv</a:t>
            </a:r>
            <a:r>
              <a:rPr lang="en-US" sz="2800" dirty="0"/>
              <a:t>) shall take steps to open a 24X7 Control Room, and complaint monitoring cell preferably in the State capital having a toll free number for receiving complaints or information regarding movement of large sums of cash or other items suspected to be used for bribing of electors. </a:t>
            </a:r>
            <a:endParaRPr lang="en-US" sz="2800" dirty="0" smtClean="0"/>
          </a:p>
          <a:p>
            <a:pPr marL="342900" indent="-342900" algn="l">
              <a:buFont typeface="Arial" panose="020B0604020202020204" pitchFamily="34" charset="0"/>
              <a:buChar char="•"/>
            </a:pPr>
            <a:r>
              <a:rPr lang="en-US" sz="2800" dirty="0" smtClean="0"/>
              <a:t> </a:t>
            </a:r>
            <a:r>
              <a:rPr lang="en-US" sz="2800" dirty="0"/>
              <a:t>The Income Tax Investigation Directorate, on the basis of information or complaint, shall conduct independent enquiry against any person and the DEO shall take steps to provide security personnel enabling them to take necessary action. </a:t>
            </a:r>
            <a:endParaRPr lang="en-US" sz="2800" dirty="0" smtClean="0"/>
          </a:p>
          <a:p>
            <a:pPr marL="342900" indent="-342900" algn="l">
              <a:buFont typeface="Arial" panose="020B0604020202020204" pitchFamily="34" charset="0"/>
              <a:buChar char="•"/>
            </a:pPr>
            <a:r>
              <a:rPr lang="en-US" sz="2800" dirty="0" smtClean="0"/>
              <a:t>The </a:t>
            </a:r>
            <a:r>
              <a:rPr lang="en-US" sz="2800" dirty="0"/>
              <a:t>outcome of the enquiry by the   Income Tax Investigation Directorate shall be reported to the Commission with copy to the CEO of the respective State</a:t>
            </a:r>
            <a:r>
              <a:rPr lang="en-US" dirty="0"/>
              <a:t>. </a:t>
            </a:r>
            <a:endParaRPr lang="en-IN" dirty="0"/>
          </a:p>
        </p:txBody>
      </p:sp>
    </p:spTree>
    <p:extLst>
      <p:ext uri="{BB962C8B-B14F-4D97-AF65-F5344CB8AC3E}">
        <p14:creationId xmlns:p14="http://schemas.microsoft.com/office/powerpoint/2010/main" val="2039546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Monitoring-Income-Tax Matters</a:t>
            </a:r>
            <a:endParaRPr lang="en-IN" sz="2800" dirty="0"/>
          </a:p>
        </p:txBody>
      </p:sp>
      <p:sp>
        <p:nvSpPr>
          <p:cNvPr id="3" name="Subtitle 2"/>
          <p:cNvSpPr>
            <a:spLocks noGrp="1"/>
          </p:cNvSpPr>
          <p:nvPr>
            <p:ph type="subTitle" idx="1"/>
          </p:nvPr>
        </p:nvSpPr>
        <p:spPr>
          <a:xfrm>
            <a:off x="444137" y="722811"/>
            <a:ext cx="11251474" cy="5904412"/>
          </a:xfrm>
          <a:solidFill>
            <a:schemeClr val="accent4">
              <a:lumMod val="20000"/>
              <a:lumOff val="80000"/>
            </a:schemeClr>
          </a:solidFill>
        </p:spPr>
        <p:txBody>
          <a:bodyPr>
            <a:normAutofit lnSpcReduction="10000"/>
          </a:bodyPr>
          <a:lstStyle/>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r>
              <a:rPr lang="en-US" sz="2800" dirty="0" smtClean="0"/>
              <a:t>Investigation </a:t>
            </a:r>
            <a:r>
              <a:rPr lang="en-US" sz="2800" dirty="0"/>
              <a:t>Directorate and Financial Intelligence Unit (FIU), Govt. of India shall download from ECI website the copies of affidavits declaring </a:t>
            </a:r>
            <a:r>
              <a:rPr lang="en-US" sz="2800" dirty="0" smtClean="0"/>
              <a:t>assets </a:t>
            </a:r>
            <a:r>
              <a:rPr lang="en-US" sz="2800" dirty="0"/>
              <a:t>and liabilities by the candidates.  </a:t>
            </a:r>
            <a:endParaRPr lang="en-US" sz="2800" dirty="0" smtClean="0"/>
          </a:p>
          <a:p>
            <a:pPr marL="342900" indent="-342900" algn="l">
              <a:buFont typeface="Arial" panose="020B0604020202020204" pitchFamily="34" charset="0"/>
              <a:buChar char="•"/>
            </a:pPr>
            <a:r>
              <a:rPr lang="en-US" sz="2800" dirty="0" smtClean="0"/>
              <a:t>The </a:t>
            </a:r>
            <a:r>
              <a:rPr lang="en-US" sz="2800" dirty="0"/>
              <a:t>FIU shall also verify the information available with them pertaining to the candidates and send the report to the DGIT (</a:t>
            </a:r>
            <a:r>
              <a:rPr lang="en-US" sz="2800" dirty="0" err="1"/>
              <a:t>Inv</a:t>
            </a:r>
            <a:r>
              <a:rPr lang="en-US" sz="2800" dirty="0"/>
              <a:t>) of the State through CBDT. </a:t>
            </a:r>
            <a:endParaRPr lang="en-US" sz="2800" dirty="0" smtClean="0"/>
          </a:p>
          <a:p>
            <a:pPr marL="342900" indent="-342900" algn="l">
              <a:buFont typeface="Arial" panose="020B0604020202020204" pitchFamily="34" charset="0"/>
              <a:buChar char="•"/>
            </a:pPr>
            <a:r>
              <a:rPr lang="en-US" sz="2800" dirty="0" smtClean="0"/>
              <a:t>The </a:t>
            </a:r>
            <a:r>
              <a:rPr lang="en-US" sz="2800" dirty="0"/>
              <a:t>Investigation Directorate shall also verify the information available with the Income Tax Department and the report shall be sent to the Commission where any suppression of information about assets or liability or pending dues is noticed. </a:t>
            </a:r>
            <a:endParaRPr lang="en-US" sz="2800" dirty="0" smtClean="0"/>
          </a:p>
          <a:p>
            <a:pPr marL="342900" indent="-342900" algn="l">
              <a:buFont typeface="Arial" panose="020B0604020202020204" pitchFamily="34" charset="0"/>
              <a:buChar char="•"/>
            </a:pPr>
            <a:r>
              <a:rPr lang="en-US" sz="2800" dirty="0" smtClean="0"/>
              <a:t>In </a:t>
            </a:r>
            <a:r>
              <a:rPr lang="en-US" sz="2800" dirty="0"/>
              <a:t>any case, the investigation report regarding the assets should be sent not later than 6 months from the date of poll. </a:t>
            </a:r>
          </a:p>
          <a:p>
            <a:pPr algn="l"/>
            <a:r>
              <a:rPr lang="en-US" dirty="0"/>
              <a:t> </a:t>
            </a:r>
            <a:endParaRPr lang="en-IN" dirty="0"/>
          </a:p>
        </p:txBody>
      </p:sp>
    </p:spTree>
    <p:extLst>
      <p:ext uri="{BB962C8B-B14F-4D97-AF65-F5344CB8AC3E}">
        <p14:creationId xmlns:p14="http://schemas.microsoft.com/office/powerpoint/2010/main" val="816306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2210</Words>
  <Application>Microsoft Office PowerPoint</Application>
  <PresentationFormat>Widescreen</PresentationFormat>
  <Paragraphs>120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Goudy Stout</vt:lpstr>
      <vt:lpstr>Office Theme</vt:lpstr>
      <vt:lpstr>PowerPoint Presentation</vt:lpstr>
      <vt:lpstr>Election Expenditure Monitoring-Income-Tax Matters</vt:lpstr>
      <vt:lpstr>Election Expenditure Monitoring-Income-Tax Matters</vt:lpstr>
      <vt:lpstr>Election Expenditure Monitoring-Income Tax Matters</vt:lpstr>
      <vt:lpstr>Election Expenditure Monitoring-Income Tax  Matters</vt:lpstr>
      <vt:lpstr>Election Expenditure Monitoring-Income Tax  Matters</vt:lpstr>
      <vt:lpstr>Election Expenditure Monitoring-Income-Tax Matters (No. 76/Instructions/EEPS/2013/Vol.II dated 16.01.2013)</vt:lpstr>
      <vt:lpstr>Election Expenditure Monitoring-Income-Tax Matters</vt:lpstr>
      <vt:lpstr>Election Expenditure Monitoring-Income-Tax Matters</vt:lpstr>
      <vt:lpstr>Election Expenditure Monitoring-Income-Tax Matters</vt:lpstr>
      <vt:lpstr>Election Expenditure Monitoring-Income-Tax Matters</vt:lpstr>
      <vt:lpstr>Election Expenditure Monitoring-Income-Tax Matters</vt:lpstr>
      <vt:lpstr>Election Expenditure Monitoring-Income-Tax Matters</vt:lpstr>
      <vt:lpstr>Election Expenditure Monitoring-Income-Tax Matters</vt:lpstr>
      <vt:lpstr>Election Expenditure Monitoring-Income-Tax Matters</vt:lpstr>
      <vt:lpstr>Election Expenditure Monitoring-Income-Tax Matters</vt:lpstr>
      <vt:lpstr>Election Expenditure Monitoring-Income-Tax Matters</vt:lpstr>
      <vt:lpstr>Election Expenditure Monitoring-Income-Tax Matters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Expenditure Monitoring-Income-Tax Matters</dc:title>
  <dc:creator>Dy-CEO</dc:creator>
  <cp:lastModifiedBy>Dy-CEO</cp:lastModifiedBy>
  <cp:revision>35</cp:revision>
  <dcterms:created xsi:type="dcterms:W3CDTF">2019-01-18T01:09:50Z</dcterms:created>
  <dcterms:modified xsi:type="dcterms:W3CDTF">2019-01-21T23:57:42Z</dcterms:modified>
</cp:coreProperties>
</file>